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58" r:id="rId3"/>
    <p:sldId id="259" r:id="rId4"/>
    <p:sldId id="260" r:id="rId5"/>
    <p:sldId id="261" r:id="rId6"/>
    <p:sldId id="277" r:id="rId7"/>
    <p:sldId id="278" r:id="rId8"/>
    <p:sldId id="279" r:id="rId9"/>
    <p:sldId id="280" r:id="rId10"/>
    <p:sldId id="263" r:id="rId11"/>
    <p:sldId id="264" r:id="rId12"/>
    <p:sldId id="267" r:id="rId13"/>
    <p:sldId id="268" r:id="rId14"/>
    <p:sldId id="269" r:id="rId15"/>
    <p:sldId id="270" r:id="rId16"/>
    <p:sldId id="265" r:id="rId17"/>
    <p:sldId id="271" r:id="rId18"/>
    <p:sldId id="272" r:id="rId19"/>
    <p:sldId id="273" r:id="rId20"/>
    <p:sldId id="274" r:id="rId21"/>
    <p:sldId id="266"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7"/>
            <p14:sldId id="268"/>
            <p14:sldId id="269"/>
            <p14:sldId id="270"/>
            <p14:sldId id="265"/>
            <p14:sldId id="271"/>
            <p14:sldId id="272"/>
            <p14:sldId id="273"/>
            <p14:sldId id="274"/>
            <p14:sldId id="26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4118" autoAdjust="0"/>
  </p:normalViewPr>
  <p:slideViewPr>
    <p:cSldViewPr snapToGrid="0">
      <p:cViewPr varScale="1">
        <p:scale>
          <a:sx n="82" d="100"/>
          <a:sy n="82" d="100"/>
        </p:scale>
        <p:origin x="1710"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22</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Questo perché abbiamo notato come, aumentando l’impulso della manovra tangente,  e di conseguenza allargando l’orbita di trasferimento, il costo del cambio piano si riduce in maniera significativa. L’obiettivo della strategia era quello di minimizzare il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deltaV</a:t>
            </a:r>
            <a:r>
              <a:rPr lang="it-IT" sz="1200" dirty="0">
                <a:effectLst/>
                <a:latin typeface="Calibri" panose="020F0502020204030204" pitchFamily="34" charset="0"/>
                <a:ea typeface="Calibri" panose="020F0502020204030204" pitchFamily="34" charset="0"/>
                <a:cs typeface="Times New Roman" panose="02020603050405020304" pitchFamily="18" charset="0"/>
              </a:rPr>
              <a:t> della strategia, abbiamo quindi scelto il l’impulso iniziale in modo da minimizzare il costo totale della strategia e non della singola manovra </a:t>
            </a:r>
            <a:r>
              <a:rPr lang="it-IT" sz="1200">
                <a:effectLst/>
                <a:latin typeface="Calibri" panose="020F0502020204030204" pitchFamily="34" charset="0"/>
                <a:ea typeface="Calibri" panose="020F0502020204030204" pitchFamily="34" charset="0"/>
                <a:cs typeface="Times New Roman" panose="02020603050405020304" pitchFamily="18" charset="0"/>
              </a:rPr>
              <a:t>di cambio piano.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23</a:t>
            </a:fld>
            <a:endParaRPr lang="it-IT"/>
          </a:p>
        </p:txBody>
      </p:sp>
    </p:spTree>
    <p:extLst>
      <p:ext uri="{BB962C8B-B14F-4D97-AF65-F5344CB8AC3E}">
        <p14:creationId xmlns:p14="http://schemas.microsoft.com/office/powerpoint/2010/main" val="147307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 che rispetto alla precedente ha un diverso semiasse maggiore e una diversa eccentricità.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il RAAN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a:t>
            </a:r>
          </a:p>
          <a:p>
            <a:r>
              <a:rPr lang="it-IT" sz="1800" dirty="0">
                <a:effectLst/>
                <a:latin typeface="Calibri" panose="020F0502020204030204" pitchFamily="34" charset="0"/>
              </a:rPr>
              <a:t>Così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nell'orbita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magine che contiene ragnatela&#10;&#10;Descrizione generata automaticamente">
            <a:extLst>
              <a:ext uri="{FF2B5EF4-FFF2-40B4-BE49-F238E27FC236}">
                <a16:creationId xmlns:a16="http://schemas.microsoft.com/office/drawing/2014/main" id="{242FBD40-149E-9E8D-7F8B-643DC33BC514}"/>
              </a:ext>
            </a:extLst>
          </p:cNvPr>
          <p:cNvPicPr>
            <a:picLocks noChangeAspect="1"/>
          </p:cNvPicPr>
          <p:nvPr/>
        </p:nvPicPr>
        <p:blipFill rotWithShape="1">
          <a:blip r:embed="rId2">
            <a:alphaModFix amt="50000"/>
          </a:blip>
          <a:srcRect t="7499" b="2139"/>
          <a:stretch/>
        </p:blipFill>
        <p:spPr>
          <a:xfrm>
            <a:off x="20" y="10"/>
            <a:ext cx="12191980" cy="6857990"/>
          </a:xfrm>
          <a:prstGeom prst="rect">
            <a:avLst/>
          </a:prstGeom>
        </p:spPr>
      </p:pic>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387349" y="1200152"/>
            <a:ext cx="6897171" cy="4457696"/>
          </a:xfrm>
        </p:spPr>
        <p:txBody>
          <a:bodyPr anchor="ctr">
            <a:normAutofit/>
          </a:bodyPr>
          <a:lstStyle/>
          <a:p>
            <a:pPr algn="l"/>
            <a:r>
              <a:rPr lang="it-IT" sz="8000" dirty="0">
                <a:solidFill>
                  <a:srgbClr val="FFFFFF"/>
                </a:solidFill>
              </a:rPr>
              <a:t>Gruppo C13</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849963" y="1200152"/>
            <a:ext cx="2816535" cy="4457696"/>
          </a:xfrm>
        </p:spPr>
        <p:txBody>
          <a:bodyPr anchor="ctr">
            <a:normAutofit/>
          </a:bodyPr>
          <a:lstStyle/>
          <a:p>
            <a:pPr algn="r"/>
            <a:r>
              <a:rPr lang="it-IT" sz="2800">
                <a:solidFill>
                  <a:srgbClr val="FFFFFF"/>
                </a:solidFill>
              </a:rPr>
              <a:t>Silvia Pala     10694997</a:t>
            </a:r>
          </a:p>
          <a:p>
            <a:pPr algn="r"/>
            <a:r>
              <a:rPr lang="it-IT" sz="2800">
                <a:solidFill>
                  <a:srgbClr val="FFFFFF"/>
                </a:solidFill>
              </a:rPr>
              <a:t>Alex Cristian Turcu     10711624</a:t>
            </a:r>
          </a:p>
          <a:p>
            <a:pPr algn="r"/>
            <a:r>
              <a:rPr lang="it-IT" sz="2800">
                <a:solidFill>
                  <a:srgbClr val="FFFFFF"/>
                </a:solidFill>
              </a:rPr>
              <a:t>Paolo Vanelli     10730510</a:t>
            </a: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935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07B988-3C93-D31E-A057-91AEB82F66BA}"/>
              </a:ext>
            </a:extLst>
          </p:cNvPr>
          <p:cNvSpPr>
            <a:spLocks noGrp="1"/>
          </p:cNvSpPr>
          <p:nvPr>
            <p:ph type="title"/>
          </p:nvPr>
        </p:nvSpPr>
        <p:spPr/>
        <p:txBody>
          <a:bodyPr/>
          <a:lstStyle/>
          <a:p>
            <a:r>
              <a:rPr lang="it-IT" dirty="0"/>
              <a:t>Alternativa 2: Strategia Secante</a:t>
            </a:r>
          </a:p>
        </p:txBody>
      </p:sp>
      <p:sp>
        <p:nvSpPr>
          <p:cNvPr id="7" name="Segnaposto contenuto 6">
            <a:extLst>
              <a:ext uri="{FF2B5EF4-FFF2-40B4-BE49-F238E27FC236}">
                <a16:creationId xmlns:a16="http://schemas.microsoft.com/office/drawing/2014/main" id="{6A7A1492-E05A-9A8F-2F51-E9FE17A80A66}"/>
              </a:ext>
            </a:extLst>
          </p:cNvPr>
          <p:cNvSpPr>
            <a:spLocks noGrp="1"/>
          </p:cNvSpPr>
          <p:nvPr>
            <p:ph idx="1"/>
          </p:nvPr>
        </p:nvSpPr>
        <p:spPr/>
        <p:txBody>
          <a:bodyPr lIns="360000" tIns="900000" rIns="90000"/>
          <a:lstStyle/>
          <a:p>
            <a:pPr marL="0" indent="0">
              <a:buNone/>
            </a:pPr>
            <a:r>
              <a:rPr lang="it-IT" sz="2400" b="1" dirty="0"/>
              <a:t>Step per definire la manovra:</a:t>
            </a:r>
            <a:endParaRPr lang="it-IT" sz="2400" dirty="0"/>
          </a:p>
          <a:p>
            <a:pPr marL="457200" indent="-457200">
              <a:lnSpc>
                <a:spcPct val="200000"/>
              </a:lnSpc>
              <a:buFont typeface="+mj-lt"/>
              <a:buAutoNum type="arabicParenR"/>
            </a:pPr>
            <a:r>
              <a:rPr lang="it-IT" sz="2000" dirty="0"/>
              <a:t>Trovare la manovra a due impulsi che minimizzi il costo per passare da orbita iniziale a finale</a:t>
            </a:r>
          </a:p>
          <a:p>
            <a:pPr marL="457200" indent="-457200">
              <a:lnSpc>
                <a:spcPct val="200000"/>
              </a:lnSpc>
              <a:buFont typeface="+mj-lt"/>
              <a:buAutoNum type="arabicParenR"/>
            </a:pPr>
            <a:r>
              <a:rPr lang="it-IT" sz="2000" dirty="0"/>
              <a:t>Studiare tale manovra e fare delle considerazioni su possibili miglioramenti</a:t>
            </a:r>
          </a:p>
          <a:p>
            <a:pPr marL="457200" indent="-457200">
              <a:lnSpc>
                <a:spcPct val="200000"/>
              </a:lnSpc>
              <a:buFont typeface="+mj-lt"/>
              <a:buAutoNum type="arabicParenR"/>
            </a:pPr>
            <a:r>
              <a:rPr lang="it-IT" sz="2000" dirty="0"/>
              <a:t>Trovare una nuova manovra migliorativa e confrontarla con la precedente</a:t>
            </a:r>
          </a:p>
        </p:txBody>
      </p:sp>
      <p:sp>
        <p:nvSpPr>
          <p:cNvPr id="5" name="Segnaposto piè di pagina 4">
            <a:extLst>
              <a:ext uri="{FF2B5EF4-FFF2-40B4-BE49-F238E27FC236}">
                <a16:creationId xmlns:a16="http://schemas.microsoft.com/office/drawing/2014/main" id="{A127A48F-C302-085A-D58E-E51E98E9E64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7AC21A3B-986C-FBB4-1EAF-17E7880A1C88}"/>
              </a:ext>
            </a:extLst>
          </p:cNvPr>
          <p:cNvSpPr>
            <a:spLocks noGrp="1"/>
          </p:cNvSpPr>
          <p:nvPr>
            <p:ph type="sldNum" sz="quarter" idx="12"/>
          </p:nvPr>
        </p:nvSpPr>
        <p:spPr/>
        <p:txBody>
          <a:bodyPr/>
          <a:lstStyle/>
          <a:p>
            <a:fld id="{07ED6331-BE36-4EB0-BAD8-FC72B96BFAEC}" type="slidenum">
              <a:rPr lang="it-IT" smtClean="0"/>
              <a:pPr/>
              <a:t>12</a:t>
            </a:fld>
            <a:endParaRPr lang="it-IT"/>
          </a:p>
        </p:txBody>
      </p:sp>
    </p:spTree>
    <p:extLst>
      <p:ext uri="{BB962C8B-B14F-4D97-AF65-F5344CB8AC3E}">
        <p14:creationId xmlns:p14="http://schemas.microsoft.com/office/powerpoint/2010/main" val="3560752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4"/>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14</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250769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2"/>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3980787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17</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2"/>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20075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5411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2"/>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20</a:t>
            </a:fld>
            <a:endParaRPr lang="it-IT"/>
          </a:p>
        </p:txBody>
      </p:sp>
    </p:spTree>
    <p:extLst>
      <p:ext uri="{BB962C8B-B14F-4D97-AF65-F5344CB8AC3E}">
        <p14:creationId xmlns:p14="http://schemas.microsoft.com/office/powerpoint/2010/main" val="451679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22</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35E825-3967-51E4-19BE-48AF09EFE1DD}"/>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9DFB828B-0AEF-EAEE-433F-E3FA6D6BC9E9}"/>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92A51C28-0B5C-9C3E-F7A3-A0E9100EF53D}"/>
              </a:ext>
            </a:extLst>
          </p:cNvPr>
          <p:cNvSpPr>
            <a:spLocks noGrp="1"/>
          </p:cNvSpPr>
          <p:nvPr>
            <p:ph type="sldNum" sz="quarter" idx="12"/>
          </p:nvPr>
        </p:nvSpPr>
        <p:spPr/>
        <p:txBody>
          <a:bodyPr/>
          <a:lstStyle/>
          <a:p>
            <a:fld id="{07ED6331-BE36-4EB0-BAD8-FC72B96BFAEC}" type="slidenum">
              <a:rPr lang="it-IT" smtClean="0"/>
              <a:pPr/>
              <a:t>23</a:t>
            </a:fld>
            <a:endParaRPr lang="it-IT"/>
          </a:p>
        </p:txBody>
      </p:sp>
      <p:pic>
        <p:nvPicPr>
          <p:cNvPr id="6" name="Immagine 5">
            <a:extLst>
              <a:ext uri="{FF2B5EF4-FFF2-40B4-BE49-F238E27FC236}">
                <a16:creationId xmlns:a16="http://schemas.microsoft.com/office/drawing/2014/main" id="{98C1AA59-4D14-7821-3CF0-F3B961FB72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4657" y="1006331"/>
            <a:ext cx="8102686" cy="4894469"/>
          </a:xfrm>
          <a:prstGeom prst="rect">
            <a:avLst/>
          </a:prstGeom>
        </p:spPr>
      </p:pic>
      <p:sp>
        <p:nvSpPr>
          <p:cNvPr id="7" name="Ovale 6">
            <a:extLst>
              <a:ext uri="{FF2B5EF4-FFF2-40B4-BE49-F238E27FC236}">
                <a16:creationId xmlns:a16="http://schemas.microsoft.com/office/drawing/2014/main" id="{646B05D5-FBBD-0D87-CC87-E0B1020E42B8}"/>
              </a:ext>
            </a:extLst>
          </p:cNvPr>
          <p:cNvSpPr/>
          <p:nvPr/>
        </p:nvSpPr>
        <p:spPr>
          <a:xfrm>
            <a:off x="4134678" y="2206487"/>
            <a:ext cx="119270" cy="993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63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854</TotalTime>
  <Words>2359</Words>
  <Application>Microsoft Office PowerPoint</Application>
  <PresentationFormat>Widescreen</PresentationFormat>
  <Paragraphs>270</Paragraphs>
  <Slides>23</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Arial</vt:lpstr>
      <vt:lpstr>Calibri</vt:lpstr>
      <vt:lpstr>Calibri Light</vt:lpstr>
      <vt:lpstr>Cambria Math</vt:lpstr>
      <vt:lpstr>Times New Roman</vt:lpstr>
      <vt:lpstr>Tema di Office</vt:lpstr>
      <vt:lpstr>Gruppo C13</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paolo.vanelli1@gmail.com</cp:lastModifiedBy>
  <cp:revision>17</cp:revision>
  <dcterms:created xsi:type="dcterms:W3CDTF">2023-01-04T14:38:41Z</dcterms:created>
  <dcterms:modified xsi:type="dcterms:W3CDTF">2023-01-08T14:43:44Z</dcterms:modified>
</cp:coreProperties>
</file>